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ijHAaD3pi/gwC9T0umjIJFPstY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46363F-5B85-4B29-923D-5C3F9D7E7D59}">
  <a:tblStyle styleId="{7F46363F-5B85-4B29-923D-5C3F9D7E7D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" name="Google Shape;14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" name="Google Shape;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bloomberg.com/news/articles/2019-06-25/airbnb-luxe-now-renting-luxury-villas-private-islands-mansions" TargetMode="External"/><Relationship Id="rId4" Type="http://schemas.openxmlformats.org/officeDocument/2006/relationships/hyperlink" Target="https://commons.wikimedia.org/wiki/File:Airbnb_Logo_B%C3%A9lo.svg" TargetMode="External"/><Relationship Id="rId11" Type="http://schemas.openxmlformats.org/officeDocument/2006/relationships/hyperlink" Target="https://www.forbes.com/sites/deborahlovich/2021/03/03/the-many-benefits-of-employees-designing-the-future-of-work/" TargetMode="External"/><Relationship Id="rId10" Type="http://schemas.openxmlformats.org/officeDocument/2006/relationships/hyperlink" Target="https://www.missiontolearn.com/creative-problem-solving/" TargetMode="External"/><Relationship Id="rId9" Type="http://schemas.openxmlformats.org/officeDocument/2006/relationships/hyperlink" Target="https://www.missiontolearn.com/creative-problem-solving/" TargetMode="External"/><Relationship Id="rId5" Type="http://schemas.openxmlformats.org/officeDocument/2006/relationships/hyperlink" Target="https://wallpapercave.com/airbnb-wallpapers" TargetMode="External"/><Relationship Id="rId6" Type="http://schemas.openxmlformats.org/officeDocument/2006/relationships/hyperlink" Target="https://www.insider.com/guides/travel/affordable-airbnb-cabins-upstate-new-york" TargetMode="External"/><Relationship Id="rId7" Type="http://schemas.openxmlformats.org/officeDocument/2006/relationships/hyperlink" Target="https://foroalfa.org/en/articles/some-ideas-are-too-big" TargetMode="External"/><Relationship Id="rId8" Type="http://schemas.openxmlformats.org/officeDocument/2006/relationships/hyperlink" Target="https://d3.harvard.edu/platform-digit/submission/airbnb-stay-in-a-home-away-from-home-wherever-you-trave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4572000" y="2777149"/>
            <a:ext cx="4572000" cy="2366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Influential Factors that Determine the Price of an Airbnb Listing</a:t>
            </a:r>
            <a:endParaRPr b="1" i="0" sz="2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Team 1: Parth Dalal, Sneha Kumaran, Moazzam Mansoob, Tanmaya Rodda</a:t>
            </a:r>
            <a:endParaRPr b="0" i="0" sz="15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" y="0"/>
            <a:ext cx="9144059" cy="277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319900" y="2530850"/>
            <a:ext cx="48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725" y="3327350"/>
            <a:ext cx="3947174" cy="1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0" y="0"/>
            <a:ext cx="771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1 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72725" y="4560850"/>
            <a:ext cx="771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2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65200"/>
            <a:ext cx="4260300" cy="2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0750" y="1365200"/>
            <a:ext cx="3871550" cy="26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 txBox="1"/>
          <p:nvPr/>
        </p:nvSpPr>
        <p:spPr>
          <a:xfrm>
            <a:off x="311700" y="4002900"/>
            <a:ext cx="3305079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1. Top 10 communities with the most hosts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960750" y="4002900"/>
            <a:ext cx="3305079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2. Cancelation policy distribution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00" y="1365200"/>
            <a:ext cx="3783499" cy="26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250" y="1365199"/>
            <a:ext cx="4135050" cy="26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 txBox="1"/>
          <p:nvPr/>
        </p:nvSpPr>
        <p:spPr>
          <a:xfrm>
            <a:off x="472600" y="4002899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3. Room type distribution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4697250" y="4012873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4. Prices vs. monthly reviews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Prediction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2"/>
          <p:cNvSpPr txBox="1"/>
          <p:nvPr>
            <p:ph idx="1" type="body"/>
          </p:nvPr>
        </p:nvSpPr>
        <p:spPr>
          <a:xfrm>
            <a:off x="311700" y="1152474"/>
            <a:ext cx="39999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Labeling Coding and Model Accuracy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Categorical Variables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Encoding categorical variables into a format that machine learning models can understand is crucial for accurate predictions.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Low Model Accuracy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Despite various machine learning approaches, including Random Forest Regressor (R-squared = 0.036), Logistic Classification, and Linear Regression, all models exhibited low accuracy.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Predictable Pricing Variables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Identifying the variables that significantly influence pricing is essential for improving model accuracy.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16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431" y="1763395"/>
            <a:ext cx="413287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4699431" y="3957955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5. Feature importance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Comparing Linear Regression Models with and without SelectKBest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3"/>
          <p:cNvSpPr txBox="1"/>
          <p:nvPr>
            <p:ph idx="1" type="body"/>
          </p:nvPr>
        </p:nvSpPr>
        <p:spPr>
          <a:xfrm>
            <a:off x="311700" y="1152474"/>
            <a:ext cx="51477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Linear Regression Model without SelectKBest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R-squared score for the linear regression model without feature selection is -2.246e-05.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mean absolute error (MAE) for the linear regression model without feature selection is 288.11.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These results indicate that the linear regression model without feature selection is not very accurate.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Linear Regression Model with SelectKBest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R-squared score for the linear regression model with feature selection using SelectKBest is -1.305e-05.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MAE for the linear regression model with feature selection using SelectKBest is 288.11.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These results indicate that the linear regression model with feature selection using SelectKBest is not more accurate than the linear regression model without feature selection.</a:t>
            </a:r>
            <a:endParaRPr/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5459350" y="2112212"/>
            <a:ext cx="3372950" cy="14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/>
          <p:nvPr/>
        </p:nvSpPr>
        <p:spPr>
          <a:xfrm>
            <a:off x="5459350" y="3609137"/>
            <a:ext cx="3372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6. The MAE for the two models is very similar. This suggests that the difference in accuracy is not very large.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Roboto"/>
                <a:ea typeface="Roboto"/>
                <a:cs typeface="Roboto"/>
                <a:sym typeface="Roboto"/>
              </a:rPr>
              <a:t>Gradient Boosting Regressor for Airbnb Price Prediction</a:t>
            </a:r>
            <a:endParaRPr b="1" sz="21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latin typeface="Roboto"/>
                <a:ea typeface="Roboto"/>
                <a:cs typeface="Roboto"/>
                <a:sym typeface="Roboto"/>
              </a:rPr>
              <a:t>Gradient Boosting Regressor is an ensemble machine learning algorithm that combines multiple weak decision trees to create a strong prediction model.</a:t>
            </a:r>
            <a:endParaRPr b="1"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Results: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GBR model achieved an R-squared score of 0.0015, indicating that the model explains a very small proportion of the variance in Airbnb prices.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MAE, RMSE, and MAPE values suggest that the model has a moderate level of accuracy, with an average absolute error of approximately $288 and an average percentage error of 101.58%.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Conclusion: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GBR model demonstrates the potential of ensemble machine learning methods for predicting Airbnb prices. However, further improvements in accuracy may require additional data preprocessing, feature engineering, and hyperparameter tuning.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Hyperparameter Tuning and GridSearchCV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GridSearchCV systematically evaluates different combinations of hyperparameter values to identify the optimal set that yields the best performance.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Parameters Evaluated: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Parameter grid 1: R-squared = 0.0041, MAE = 287.42, RMSE = 332.06, MAPE = 101.41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Parameter grid 2: R-squared = 0.0122, MAE = 285.88, RMSE = 330.69, MAPE = 100.84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Best Parameters</a:t>
            </a:r>
            <a:endParaRPr/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Learning rate: 0.075</a:t>
            </a:r>
            <a:endParaRPr/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Max depth: 6</a:t>
            </a:r>
            <a:endParaRPr/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Min samples split: 3</a:t>
            </a:r>
            <a:endParaRPr/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Min samples leaf: 2</a:t>
            </a:r>
            <a:endParaRPr/>
          </a:p>
          <a:p>
            <a:pPr indent="-171450" lvl="0" marL="17145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 estimators: 125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Improved Predictive Accuracy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Hyperparameter tuning effectively enhanced the GBR model’s predictive accuracy. The tuned model achieved a higher R-squared score (1.22%) and lower error metrics (MAE = 0.77%, RMSE = 0.61%, MAPE = 0.79%), indicating a better fit to the data and improved prediction capabilities.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i="1" sz="932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220" y="1672211"/>
            <a:ext cx="3036661" cy="2232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/>
        </p:nvSpPr>
        <p:spPr>
          <a:xfrm>
            <a:off x="5838921" y="3915746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7. Accuracy of tuning gradient boosting regressor</a:t>
            </a:r>
            <a:endParaRPr b="0" i="0" sz="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Results and Analysis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311700" y="1152475"/>
            <a:ext cx="42603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Simple and interpretable model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Limited accuracy (R² = 0.0015)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Cannot capture complex non-linear relationships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Gradient Boosting Regressor (GBR)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Ensemble machine learning algorithm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Improved accuracy (R² = 0.0122)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Captures complex non-linear relationships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Crucial for optimizing model performance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Fine-tunes model's behavior</a:t>
            </a:r>
            <a:endParaRPr/>
          </a:p>
          <a:p>
            <a:pPr indent="-171450" lvl="0" marL="171450" rtl="0" algn="just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Enhances generalization to unseen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14256"/>
            <a:ext cx="4297679" cy="149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4572000" y="3607094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8. Statistics on Linear Regression Model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311700" y="1452281"/>
            <a:ext cx="39999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899" lvl="0" marL="46799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Font typeface="Arial"/>
              <a:buAutoNum type="arabicPeriod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Which neighborhood has the highest number of customer reviews? </a:t>
            </a:r>
            <a:r>
              <a:rPr lang="en" sz="1629">
                <a:latin typeface="Roboto"/>
                <a:ea typeface="Roboto"/>
                <a:cs typeface="Roboto"/>
                <a:sym typeface="Roboto"/>
              </a:rPr>
              <a:t>🡪 Brooklyn and Queens for NYC dataset</a:t>
            </a:r>
            <a:endParaRPr sz="500">
              <a:latin typeface="Roboto"/>
              <a:ea typeface="Roboto"/>
              <a:cs typeface="Roboto"/>
              <a:sym typeface="Roboto"/>
            </a:endParaRPr>
          </a:p>
          <a:p>
            <a:pPr indent="-342899" lvl="0" marL="46799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Font typeface="Arial"/>
              <a:buAutoNum type="arabicPeriod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What features determine the price of an Airbnb listing? </a:t>
            </a:r>
            <a:r>
              <a:rPr lang="en" sz="1629">
                <a:latin typeface="Roboto"/>
                <a:ea typeface="Roboto"/>
                <a:cs typeface="Roboto"/>
                <a:sym typeface="Roboto"/>
              </a:rPr>
              <a:t>🡪 Figure 5. 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2899" lvl="0" marL="46799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Font typeface="Arial"/>
              <a:buAutoNum type="arabicPeriod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Is there any relation between the price of the listing and the customer review? </a:t>
            </a:r>
            <a:r>
              <a:rPr lang="en" sz="1629">
                <a:latin typeface="Roboto"/>
                <a:ea typeface="Roboto"/>
                <a:cs typeface="Roboto"/>
                <a:sym typeface="Roboto"/>
              </a:rPr>
              <a:t>🡪 The number of reviews plays a role in pricing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2" y="276275"/>
            <a:ext cx="3616215" cy="19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4571999" y="2190707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5. Feature importance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2528207"/>
            <a:ext cx="3383280" cy="215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4571998" y="4698475"/>
            <a:ext cx="33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4. Prices vs. monthly reviews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Future Work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311700" y="1535032"/>
            <a:ext cx="4592100" cy="2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Dataset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 locations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Pre-processing</a:t>
            </a:r>
            <a:endParaRPr/>
          </a:p>
          <a:p>
            <a:pPr indent="-1714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More advanced machine-learning techniques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Sentiment analysis &amp; NLP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 neural networks</a:t>
            </a:r>
            <a:endParaRPr/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380" y="1534450"/>
            <a:ext cx="3931919" cy="20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4900380" y="3616837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9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References - Literature Review and Dataset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Azmoudeh, A. (2022, August 1). Airbnb open data. Kaggle. https://www.kaggle.com/datasets/arianazmoudeh/airbnbopendata?resource=download&amp;select=Airbnb_Open_Data.csv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Ding, K., Choo, C.W., et al., (2021, April 21) Exploring sources of satisfaction and dissatisfaction in Airbnb accommodation using unsupervised and supervised topic modeling https://doi.org/10.3389/fpsyg.2021.659481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Kanakaris, N., &amp; Karacapilidis, N. (2023). Predicting prices of Airbnb listings via graph neural networks and document embeddings: The case of the island of Santorini. Procedia Computer Science, 219, 705–712. https://doi.org/10.1016/j.procs.2023.01.342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Rezazadeh Kalehbasti, P., Nikolenko, L., &amp; Rezaei, H. (2021, August). Airbnb price prediction using machine learning and sentiment analysis. In International Cross-Domain Conference for Machine Learning and Knowledge Extraction (pp. 173-184). Cham: Springer International Publishing.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2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aper plane and moon&#10;&#10;Description automatically generated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aper plane and moon&#10;&#10;Description automatically generated" id="65" name="Google Shape;65;p2"/>
          <p:cNvPicPr preferRelativeResize="0"/>
          <p:nvPr/>
        </p:nvPicPr>
        <p:blipFill rotWithShape="1">
          <a:blip r:embed="rId4">
            <a:alphaModFix/>
          </a:blip>
          <a:srcRect b="0" l="34332" r="0" t="0"/>
          <a:stretch/>
        </p:blipFill>
        <p:spPr>
          <a:xfrm>
            <a:off x="3139375" y="0"/>
            <a:ext cx="6004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3464975" y="136675"/>
            <a:ext cx="43728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3464975" y="2194450"/>
            <a:ext cx="4372800" cy="8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Preprocessing and Modeling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464975" y="1055825"/>
            <a:ext cx="43728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Statement and Data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 Question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464975" y="3238210"/>
            <a:ext cx="43728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Related Works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3464975" y="4154619"/>
            <a:ext cx="43728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956021" y="0"/>
            <a:ext cx="1508954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References - Images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311700" y="1152475"/>
            <a:ext cx="85206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1: Claire Ballentine &amp; Olivia Carville. (2019, June 25). Airbnb’s New Luxe Tier Includes a $1 Million Polynesian Island. Bloomberg.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https://www.bloomberg.com/news/articles/2019-06-25/airbnb-luxe-now-renting-luxury-villas-private-islands-mansions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2: DesignStudio. (2014). English: Airbnb’s logo since July 2014. Airbnb’s Design Department.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https://commons.wikimedia.org/wiki/File:Airbnb_Logo_B%C3%A9lo.svg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3: Airbnb Wallpapers. (n.d.). Wallpaper Cave. Retrieved December 1, 2023, from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https://wallpapercave.com/airbnb-wallpapers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4: Emily Hochberg &amp; Hannah Freedman. (2021, July 16). 12 cozy cabins, cottages, and barns on Airbnb in Upstate New York for a remote retreat immersed in nature. Business Insider: Reviews.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https://www.insider.com/guides/travel/affordable-airbnb-cabins-upstate-new-york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5: Vecchio, F. D. &amp; Silvina Rodriguez Picaro. (n.d.). How to turn a great idea into reality. Foroalfa. Retrieved December 1, 2023, from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https://foroalfa.org/en/articles/some-ideas-are-too-big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6: Dominika Sarnecka. (2019, October 16). Airbnb – Stay in a home away from home wherever you travel. Digital Innovation and Transformation: MBA Student Perspectives.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https://d3.harvard.edu/platform-digit/submission/airbnb-stay-in-a-home-away-from-home-wherever-you-travel/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7: Cobb, J. (2021, November 19). For creative problem solving, bust these 6 perceptual blocks. Mission to Learn.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https://www.missiontolearn.com/creative-problem-solving/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8: Cobb, J. (2021, November 19). For creative problem solving, bust these 6 perceptual blocks. Mission to Learn.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https://www.missiontolearn.com/creative-problem-solving/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ct val="181818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9: Lovich, D. (2021, March 3). The Many Benefits Of Employees Designing The Future Of Work. Forbes.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https://www.forbes.com/sites/deborahlovich/2021/03/03/the-many-benefits-of-employees-designing-the-future-of-work/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0" y="4892675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3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0" y="0"/>
            <a:ext cx="91440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Introduction 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311700" y="1152475"/>
            <a:ext cx="532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59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None/>
            </a:pPr>
            <a:r>
              <a:t/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Airbnb?</a:t>
            </a:r>
            <a:endParaRPr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Online marketplace for short or long-term homestays and experiences</a:t>
            </a:r>
            <a:endParaRPr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Rise of short-term vacation rentals</a:t>
            </a:r>
            <a:endParaRPr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Personalized experience in comparison to traditional hotels</a:t>
            </a:r>
            <a:endParaRPr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Demand has increased and skyrocketed</a:t>
            </a:r>
            <a:endParaRPr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Decision-making and crucial factors by the host impact the bookings and generate income </a:t>
            </a:r>
            <a:endParaRPr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Elements like location, property characteristics, guest reviews, and pricing model exploration will aim to identify the decision-making processes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5631900" y="4000375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4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900" y="1590719"/>
            <a:ext cx="3200400" cy="240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Problem Statement and Research Question 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311700" y="1152475"/>
            <a:ext cx="532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Objective: 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Aim to study and explore the influential factors that affect the pricing on both sides of Airbnb marketplace 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10515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Host and Guest/Traveler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Research Questions: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30"/>
              <a:buFont typeface="Roboto"/>
              <a:buAutoNum type="arabicPeriod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What features determine the price of an Airbnb listing (factors such as reviews, room type, geography, etc.)?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Font typeface="Roboto"/>
              <a:buAutoNum type="arabicPeriod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Is there any relation between the price of the listing and the customer review?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Font typeface="Roboto"/>
              <a:buAutoNum type="arabicPeriod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Which neighborhood has the highest number of customer reviews?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5631900" y="4460875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5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900" y="1260475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Problem Significance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311700" y="1152475"/>
            <a:ext cx="532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Understanding the Market Dynamics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Host Optimizations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Enhancing the Guest Experience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Insights for Travelers for decision making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Business and Economic Implications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Holds significance in the economic aspect and broadens the tourism industry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Academic and Research Perspective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Economy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Hospitality Management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Consumer Behaviors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5631900" y="4460875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5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900" y="1260475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311700" y="1152475"/>
            <a:ext cx="540867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9"/>
              <a:buChar char="●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Personal Experiences as Travelers and Airbnb users 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Difficulty in the decision-making process of selecting the perfect accommodation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9"/>
              <a:buChar char="●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Economic Significance of Airbnb in Global Tourism 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Understanding Airbnb’s impact on economies and incomes for potential hosts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9"/>
              <a:buChar char="●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Technological Innovation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Enhance the user experience and shape the decision-making process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9"/>
              <a:buChar char="●"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Host Empowerment</a:t>
            </a:r>
            <a:endParaRPr b="1" sz="1629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Entrepreneurship 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375" y="1697390"/>
            <a:ext cx="3111925" cy="174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 txBox="1"/>
          <p:nvPr/>
        </p:nvSpPr>
        <p:spPr>
          <a:xfrm>
            <a:off x="5720375" y="3455459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6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Related Works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311699" y="1152475"/>
            <a:ext cx="532230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“Exploring Sources of Satisfaction and Dissatisfaction in Airbnb Accommodation Using Unsupervised and Supervised Topic Modeling” by Ding, K., Choo, C.W., et 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“Predicting prices of Airbnb listings via Graph Neural Networks and Document Embeddings: The case of the island of Santorini” by Kanakaris, N. &amp; Karacapilidis, 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“Airbnb Price Prediction Using Machine Learning and Sentiment Analysis” by Rezazadeh Kalehbasti, Nikolnko, and Rezaei</a:t>
            </a:r>
            <a:endParaRPr/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3340" y="1317726"/>
            <a:ext cx="3108960" cy="308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5634000" y="4327000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7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Dataset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8"/>
          <p:cNvSpPr txBox="1"/>
          <p:nvPr>
            <p:ph idx="1" type="body"/>
          </p:nvPr>
        </p:nvSpPr>
        <p:spPr>
          <a:xfrm>
            <a:off x="311700" y="1152475"/>
            <a:ext cx="3999900" cy="3856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Airbnb Open Dataset of New York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Data from 2008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26 columns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csv file</a:t>
            </a:r>
            <a:endParaRPr sz="1629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629">
                <a:latin typeface="Roboto"/>
                <a:ea typeface="Roboto"/>
                <a:cs typeface="Roboto"/>
                <a:sym typeface="Roboto"/>
              </a:rPr>
              <a:t>Attributes: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id, Name, host id, host_identity_verified, hostname, neighborhood group, neighborhood, lat, long, country, country code, cancellation_policy, room type, construction year, price, service fee, minimum nights, number of reviews, last review, reviews per month, review rate number, calculated host listings count, availability 365, house_rules, and license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8" name="Google Shape;118;p8"/>
          <p:cNvGraphicFramePr/>
          <p:nvPr/>
        </p:nvGraphicFramePr>
        <p:xfrm>
          <a:off x="4429050" y="1746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{7F46363F-5B85-4B29-923D-5C3F9D7E7D59}</a:tableStyleId>
              </a:tblPr>
              <a:tblGrid>
                <a:gridCol w="1467750"/>
                <a:gridCol w="1467750"/>
                <a:gridCol w="1467750"/>
              </a:tblGrid>
              <a:tr h="376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Type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- Categorical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per listing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- Categorical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 of the listing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id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- Categorical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Host’s unique id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host_identity_verified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- Categorical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Verified/unconfirmed listing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8"/>
          <p:cNvSpPr txBox="1"/>
          <p:nvPr/>
        </p:nvSpPr>
        <p:spPr>
          <a:xfrm>
            <a:off x="4429050" y="3974670"/>
            <a:ext cx="316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Table 1. The first 5 columns of the dataset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Roboto"/>
                <a:ea typeface="Roboto"/>
                <a:cs typeface="Roboto"/>
                <a:sym typeface="Roboto"/>
              </a:rPr>
              <a:t>Method and Approach </a:t>
            </a:r>
            <a:endParaRPr b="1" sz="28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Tools: Python, Jupyter Notebook, Google Collab</a:t>
            </a:r>
            <a:endParaRPr/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Data Collection and Preprocessing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Compiled a detailed dataset of Airbnb listings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Skimmed through details such as rates, reviews, property characteristics, feedback, neighborhood, geography, and host-related variables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Feature Selection and Engineering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Applied statistical methods (fill null values and labeling categorical values) and selected relevant features that impact pricing</a:t>
            </a:r>
            <a:endParaRPr/>
          </a:p>
          <a:p>
            <a:pPr indent="-3048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Property size</a:t>
            </a:r>
            <a:endParaRPr/>
          </a:p>
          <a:p>
            <a:pPr indent="-3048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Reviews</a:t>
            </a:r>
            <a:endParaRPr/>
          </a:p>
          <a:p>
            <a:pPr indent="-3048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Policies</a:t>
            </a:r>
            <a:endParaRPr/>
          </a:p>
          <a:p>
            <a:pPr indent="-3048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roman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Location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Reduced noise and outliers</a:t>
            </a:r>
            <a:endParaRPr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Machine Learning Models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Algorithm: Random Forest Regressor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Offers to give diverse perspectives on data for more comprehensive prediction of Airbnb listings</a:t>
            </a:r>
            <a:endParaRPr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Evaluation and Validation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RSME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R-Squared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25" y="92975"/>
            <a:ext cx="2936951" cy="19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5753025" y="92975"/>
            <a:ext cx="771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Image 8</a:t>
            </a:r>
            <a:endParaRPr b="0" i="0" sz="7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